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ink/ink2.xml" ContentType="application/inkml+xml"/>
  <Override PartName="/ppt/notesSlides/notesSlide5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397" r:id="rId3"/>
    <p:sldId id="489" r:id="rId4"/>
    <p:sldId id="490" r:id="rId5"/>
    <p:sldId id="492" r:id="rId6"/>
    <p:sldId id="493" r:id="rId7"/>
    <p:sldId id="494" r:id="rId8"/>
    <p:sldId id="488" r:id="rId9"/>
    <p:sldId id="420" r:id="rId10"/>
    <p:sldId id="479" r:id="rId11"/>
    <p:sldId id="485" r:id="rId12"/>
    <p:sldId id="487" r:id="rId13"/>
    <p:sldId id="486" r:id="rId14"/>
    <p:sldId id="421" r:id="rId15"/>
    <p:sldId id="423" r:id="rId16"/>
    <p:sldId id="422" r:id="rId17"/>
    <p:sldId id="425" r:id="rId18"/>
    <p:sldId id="426" r:id="rId19"/>
    <p:sldId id="424" r:id="rId20"/>
    <p:sldId id="427" r:id="rId21"/>
    <p:sldId id="428" r:id="rId22"/>
    <p:sldId id="430" r:id="rId23"/>
    <p:sldId id="435" r:id="rId24"/>
    <p:sldId id="431" r:id="rId25"/>
    <p:sldId id="432" r:id="rId26"/>
    <p:sldId id="433" r:id="rId27"/>
    <p:sldId id="434" r:id="rId28"/>
    <p:sldId id="436" r:id="rId29"/>
    <p:sldId id="437" r:id="rId30"/>
    <p:sldId id="401" r:id="rId31"/>
    <p:sldId id="439" r:id="rId32"/>
    <p:sldId id="440" r:id="rId33"/>
    <p:sldId id="441" r:id="rId34"/>
    <p:sldId id="474" r:id="rId35"/>
    <p:sldId id="475" r:id="rId36"/>
    <p:sldId id="442" r:id="rId37"/>
    <p:sldId id="480" r:id="rId38"/>
    <p:sldId id="445" r:id="rId39"/>
    <p:sldId id="444" r:id="rId40"/>
    <p:sldId id="446" r:id="rId41"/>
    <p:sldId id="670" r:id="rId42"/>
    <p:sldId id="671" r:id="rId43"/>
    <p:sldId id="672" r:id="rId44"/>
    <p:sldId id="673" r:id="rId45"/>
    <p:sldId id="674" r:id="rId46"/>
    <p:sldId id="402" r:id="rId47"/>
    <p:sldId id="447" r:id="rId48"/>
    <p:sldId id="448" r:id="rId49"/>
    <p:sldId id="449" r:id="rId50"/>
    <p:sldId id="450" r:id="rId51"/>
    <p:sldId id="452" r:id="rId52"/>
    <p:sldId id="451" r:id="rId53"/>
    <p:sldId id="396" r:id="rId54"/>
    <p:sldId id="382" r:id="rId55"/>
    <p:sldId id="454" r:id="rId56"/>
    <p:sldId id="453" r:id="rId57"/>
    <p:sldId id="455" r:id="rId58"/>
    <p:sldId id="456" r:id="rId59"/>
    <p:sldId id="457" r:id="rId60"/>
    <p:sldId id="458" r:id="rId61"/>
    <p:sldId id="459" r:id="rId62"/>
    <p:sldId id="460" r:id="rId63"/>
    <p:sldId id="463" r:id="rId64"/>
    <p:sldId id="481" r:id="rId65"/>
    <p:sldId id="482" r:id="rId66"/>
    <p:sldId id="483" r:id="rId67"/>
    <p:sldId id="461" r:id="rId68"/>
    <p:sldId id="462" r:id="rId69"/>
    <p:sldId id="438" r:id="rId70"/>
    <p:sldId id="464" r:id="rId71"/>
    <p:sldId id="465" r:id="rId72"/>
    <p:sldId id="471" r:id="rId73"/>
    <p:sldId id="676" r:id="rId74"/>
    <p:sldId id="677" r:id="rId75"/>
    <p:sldId id="678" r:id="rId76"/>
    <p:sldId id="466" r:id="rId77"/>
    <p:sldId id="468" r:id="rId78"/>
    <p:sldId id="478" r:id="rId79"/>
    <p:sldId id="476" r:id="rId80"/>
    <p:sldId id="477" r:id="rId81"/>
    <p:sldId id="679" r:id="rId82"/>
    <p:sldId id="467" r:id="rId83"/>
    <p:sldId id="469" r:id="rId84"/>
    <p:sldId id="470" r:id="rId85"/>
    <p:sldId id="669"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217" autoAdjust="0"/>
  </p:normalViewPr>
  <p:slideViewPr>
    <p:cSldViewPr>
      <p:cViewPr varScale="1">
        <p:scale>
          <a:sx n="47" d="100"/>
          <a:sy n="47" d="100"/>
        </p:scale>
        <p:origin x="1392"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Mention: Next week’s class will be about data cleaning and research designs (broadly), so please come with your research questions at least half-baked, so we can talk specifics. Project proposal ideas coming up in 3 weeks. Also make sure to watch the correct (old) version of the video so we can talk about this (only need to watch parts </a:t>
            </a:r>
            <a:r>
              <a:rPr lang="en-US"/>
              <a:t>1 through 3). </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point is a state;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a:t>
            </a:r>
            <a:r>
              <a:rPr lang="en-US" dirty="0" err="1"/>
              <a:t>yearand</a:t>
            </a:r>
            <a:r>
              <a:rPr lang="en-US" dirty="0"/>
              <a:t>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8278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7.xml"/><Relationship Id="rId3" Type="http://schemas.openxmlformats.org/officeDocument/2006/relationships/image" Target="../media/image6.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customXml" Target="../ink/ink5.xml"/><Relationship Id="rId14" Type="http://schemas.openxmlformats.org/officeDocument/2006/relationships/image" Target="../media/image49.png"/></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6.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60.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28.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7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September 29,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pic>
        <p:nvPicPr>
          <p:cNvPr id="5" name="Picture 2" descr="RStudio - RStudio">
            <a:extLst>
              <a:ext uri="{FF2B5EF4-FFF2-40B4-BE49-F238E27FC236}">
                <a16:creationId xmlns:a16="http://schemas.microsoft.com/office/drawing/2014/main" id="{7C716F7A-4788-75DF-3347-FDBDC1C3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DDB760-E2AE-9EF2-7CE1-6739C6ED37B7}"/>
              </a:ext>
            </a:extLst>
          </p:cNvPr>
          <p:cNvSpPr>
            <a:spLocks noGrp="1"/>
          </p:cNvSpPr>
          <p:nvPr>
            <p:ph idx="1"/>
          </p:nvPr>
        </p:nvSpPr>
        <p:spPr>
          <a:xfrm>
            <a:off x="762000" y="962232"/>
            <a:ext cx="9095232" cy="5217905"/>
          </a:xfrm>
        </p:spPr>
        <p:txBody>
          <a:bodyPr/>
          <a:lstStyle/>
          <a:p>
            <a:endParaRPr lang="en-US" dirty="0"/>
          </a:p>
        </p:txBody>
      </p:sp>
    </p:spTree>
    <p:extLst>
      <p:ext uri="{BB962C8B-B14F-4D97-AF65-F5344CB8AC3E}">
        <p14:creationId xmlns:p14="http://schemas.microsoft.com/office/powerpoint/2010/main" val="325925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06B3A077-2001-C03D-9E63-7935C92C21EE}"/>
              </a:ext>
            </a:extLst>
          </p:cNvPr>
          <p:cNvSpPr>
            <a:spLocks noGrp="1"/>
          </p:cNvSpPr>
          <p:nvPr>
            <p:ph idx="1"/>
          </p:nvPr>
        </p:nvSpPr>
        <p:spPr>
          <a:xfrm>
            <a:off x="762000" y="1981200"/>
            <a:ext cx="9095232" cy="4198937"/>
          </a:xfrm>
        </p:spPr>
        <p:txBody>
          <a:bodyPr/>
          <a:lstStyle/>
          <a:p>
            <a:endParaRPr lang="en-US" dirty="0"/>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53640"/>
            <a:ext cx="9095232"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r>
                  <a:rPr lang="en-US" sz="2400" u="sng" dirty="0">
                    <a:solidFill>
                      <a:schemeClr val="accent3">
                        <a:lumMod val="75000"/>
                      </a:schemeClr>
                    </a:solidFill>
                  </a:rPr>
                  <a:t>Which types of patient-hospital pairs may have the most likelihood of “mismeasuring” quality?</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2734</TotalTime>
  <Words>6800</Words>
  <Application>Microsoft Office PowerPoint</Application>
  <PresentationFormat>Widescreen</PresentationFormat>
  <Paragraphs>636</Paragraphs>
  <Slides>85</Slides>
  <Notes>76</Notes>
  <HiddenSlides>7</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Aptos</vt:lpstr>
      <vt:lpstr>Arial</vt:lpstr>
      <vt:lpstr>Calibri</vt:lpstr>
      <vt:lpstr>Cambria Math</vt:lpstr>
      <vt:lpstr>Open Sans</vt:lpstr>
      <vt:lpstr>Symbol</vt:lpstr>
      <vt:lpstr>Times New Roman</vt:lpstr>
      <vt:lpstr>Wingdings 2</vt:lpstr>
      <vt:lpstr>View</vt:lpstr>
      <vt:lpstr>Quant Methods for HSR I </vt:lpstr>
      <vt:lpstr>Other Options with Regressions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Non-Classical Measurement Error: Examples</vt:lpstr>
      <vt:lpstr>Case Study example</vt:lpstr>
      <vt:lpstr>Collinearity and Causality</vt:lpstr>
      <vt:lpstr>Collinearity and Causality</vt:lpstr>
      <vt:lpstr>Collinearity and Causality</vt:lpstr>
      <vt:lpstr>Mini Referee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143</cp:revision>
  <dcterms:created xsi:type="dcterms:W3CDTF">2011-01-10T00:42:42Z</dcterms:created>
  <dcterms:modified xsi:type="dcterms:W3CDTF">2025-08-28T11:22:52Z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